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58" r:id="rId6"/>
    <p:sldId id="259" r:id="rId7"/>
    <p:sldId id="263" r:id="rId8"/>
    <p:sldId id="264" r:id="rId9"/>
    <p:sldId id="265" r:id="rId10"/>
    <p:sldId id="267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40"/>
  </p:normalViewPr>
  <p:slideViewPr>
    <p:cSldViewPr snapToGrid="0">
      <p:cViewPr varScale="1">
        <p:scale>
          <a:sx n="90" d="100"/>
          <a:sy n="90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3BF4-A9DF-90F8-1C95-E7E4D4B02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2A3F5-01C5-54E7-BF0E-4B1B3D9E2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E090E-08C6-A261-2056-3F0AB0B1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6DC49-DB14-5FBB-CECF-680A2DD4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1DAA9-465B-CAEC-5F01-16CF6B11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9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1AB4A-4A4F-3F9E-B8CD-6ABCD1901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02926-C19D-1C1F-57A9-440A6B661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6B222-FD78-6B0A-8511-47882C72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AF990-2FFB-B36A-B1DE-1B2C3E242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7D2F8-3720-BAAF-1489-805B956D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4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2D949-01A6-8359-0C22-6DA0397F5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5844B-A2CD-778B-8C9F-9859B6357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86E39-AE37-0C94-3F78-7AD1665EB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9EEE6-673B-D4FC-7C87-D143C8041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A471F-9A53-F560-049A-FC394A28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6100-1FB1-5D8C-0D31-91F18AFD2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BFF92-4053-1EAA-E2AF-DCDC57448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EF4A2-EE39-834B-E400-61F0B1A85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A6485-E028-EFF2-AB27-1FBCE079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196BC-2E9C-8E59-F4FC-12DDB1B9B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3BAE1-FAC0-30AA-4E29-56603C351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237D8-B951-AE85-E56E-394C71BC6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42058-6CE1-5378-05CD-75CB8580A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833F9-4AA6-9092-17C1-73E286E60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F0528E-2D8B-5E2F-F1DA-D05B10E151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44E2E8-D39F-CA41-62CB-6B1EBE50A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081A25-D4AB-7444-C683-5386CA78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2BC8C4-71C4-34E3-E47A-4CD8F2F4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D92760-8614-9E3B-623F-2C546A4B0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4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7A67-BBD9-B384-3024-384B3B20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14CBC9-5903-96F0-41E3-ECD52A56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36CE0-E73E-2E7E-B7B4-EDE6A13C4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1173C-1508-5B80-B889-A07F91678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9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6C1F8-AD3C-8129-6515-D51867B5A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46FB10-FBC9-2B8A-F579-9AFBACDA3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8C747-72D7-C906-2036-4A40C017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63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5D210-F82D-4FD5-30F5-9560256F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01012-3887-DDB5-7C71-CB5F00C28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ED054-BA56-B6B1-15C2-A6EE744C4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08CE0E-C7DF-FEA1-5E60-4D894D08A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AD87E-0BD8-3C39-A225-A7D12C0B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6D581-7913-A680-26D1-4F503A1E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1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7EE3-0BD5-13F2-5909-1306F771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F72EAB-5804-F385-6B42-7FA931E08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5E7CF-9315-2AE4-1883-7AAB3207B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BAA16-C871-C661-E05D-26F057705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56EAC-2393-55B5-6F2E-96C92871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D794-04AA-E68C-406C-337EDF61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6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2E43-7754-656D-AB86-05F9495DB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EB8B0-6619-1ECD-9636-59B3EA99D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3E174-94D9-7329-57BC-32BFD163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F15D8-F914-A8EE-6070-A73B9871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43BAB-F5D0-476A-52A1-A7C6CF7CC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8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127DBF-A3D4-1F09-66F3-7D1A979B8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46690-244A-81CA-4432-7E44BE3CC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8F18A-9EE4-D674-D5C1-DE153456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BA336-6566-FD89-3F2C-F61BB10DE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0DD77-C986-A03F-D2B1-E666204CA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1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790F2-3102-F431-2EC2-7C912C8E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E393B-828F-017A-4E75-DADC7B4D2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A6387-3236-F48A-B088-A11B28847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C89B-5001-3A41-A950-DBC9167D0B82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9954B-F6A4-C971-BCFA-D5C01FD24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6FD09-69CC-AD2D-D55B-6C669A2CB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8E579-A9A5-5343-B23E-B5437DEC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0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6422FB0C-75F3-70F7-CFD6-7C6693ABD1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4328" b="213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A87186-E6B4-5664-5B1F-5BEB5ECF7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>
            <a:normAutofit/>
          </a:bodyPr>
          <a:lstStyle/>
          <a:p>
            <a:r>
              <a:rPr lang="en-US" sz="115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Islamic Theology &amp; Cosmology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C46E4C-AA06-EF91-3CF0-AA2BF819D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/>
              <a:t>www.prshockley.org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849877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41A9-6DA6-6242-78D3-F861182D8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189" y="-363538"/>
            <a:ext cx="7231597" cy="1828800"/>
          </a:xfrm>
        </p:spPr>
        <p:txBody>
          <a:bodyPr>
            <a:normAutofit/>
          </a:bodyPr>
          <a:lstStyle/>
          <a:p>
            <a:pPr algn="ctr"/>
            <a:r>
              <a:rPr lang="en-US"/>
              <a:t>What are we against the backdrop of Infinity? </a:t>
            </a:r>
          </a:p>
        </p:txBody>
      </p:sp>
      <p:pic>
        <p:nvPicPr>
          <p:cNvPr id="5" name="Content Placeholder 4" descr="A picture containing blue, plant, night sky&#10;&#10;Description automatically generated">
            <a:extLst>
              <a:ext uri="{FF2B5EF4-FFF2-40B4-BE49-F238E27FC236}">
                <a16:creationId xmlns:a16="http://schemas.microsoft.com/office/drawing/2014/main" id="{70272397-DEA2-6704-D5DB-6FCC6DCF00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22" r="24324"/>
          <a:stretch/>
        </p:blipFill>
        <p:spPr>
          <a:xfrm>
            <a:off x="20" y="10"/>
            <a:ext cx="4639713" cy="6857990"/>
          </a:xfrm>
          <a:prstGeom prst="rect">
            <a:avLst/>
          </a:prstGeom>
        </p:spPr>
      </p:pic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44FB7F27-1C7E-F936-7343-DBE4DD4D2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190" y="865251"/>
            <a:ext cx="7231598" cy="38587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Consider these words by Blaise Pascal…</a:t>
            </a:r>
          </a:p>
          <a:p>
            <a:pPr marL="0" indent="0">
              <a:buNone/>
            </a:pPr>
            <a:endParaRPr lang="en-US" sz="2400"/>
          </a:p>
          <a:p>
            <a:r>
              <a:rPr lang="en-US" sz="2400"/>
              <a:t>When I consider the short duration of my life, swallowed up in an eternity before and after, the little space I fill engulfed in the infinite immensity of spaces whereof I know nothing, and which know nothing of me, I am terrified. The eternal silence of these infinite spaces frightens me…</a:t>
            </a:r>
          </a:p>
          <a:p>
            <a:endParaRPr lang="en-US" sz="2400"/>
          </a:p>
          <a:p>
            <a:r>
              <a:rPr lang="en-US" sz="2400"/>
              <a:t>But it is not from space that I must seek my dignity. I should have no more if I possessed whole worlds. By space the universe encompasses and swallows me as an atom… by thought I comprehend the world.</a:t>
            </a:r>
          </a:p>
        </p:txBody>
      </p:sp>
    </p:spTree>
    <p:extLst>
      <p:ext uri="{BB962C8B-B14F-4D97-AF65-F5344CB8AC3E}">
        <p14:creationId xmlns:p14="http://schemas.microsoft.com/office/powerpoint/2010/main" val="3021447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nature, night sky&#10;&#10;Description automatically generated">
            <a:extLst>
              <a:ext uri="{FF2B5EF4-FFF2-40B4-BE49-F238E27FC236}">
                <a16:creationId xmlns:a16="http://schemas.microsoft.com/office/drawing/2014/main" id="{0D1BD071-C98F-C2F9-51A3-F36D58590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86" r="1" b="25830"/>
          <a:stretch/>
        </p:blipFill>
        <p:spPr>
          <a:xfrm>
            <a:off x="5043488" y="10"/>
            <a:ext cx="7148512" cy="6857990"/>
          </a:xfrm>
          <a:prstGeom prst="rect">
            <a:avLst/>
          </a:prstGeom>
        </p:spPr>
      </p:pic>
      <p:sp>
        <p:nvSpPr>
          <p:cNvPr id="42" name="Rectangle 3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9A267C-0AB9-7D49-B05C-37B0EABAD93F}"/>
              </a:ext>
            </a:extLst>
          </p:cNvPr>
          <p:cNvSpPr txBox="1"/>
          <p:nvPr/>
        </p:nvSpPr>
        <p:spPr>
          <a:xfrm>
            <a:off x="285369" y="3056255"/>
            <a:ext cx="5129594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/>
              <a:t>“All men’s miseries derive from not being able to sit in a quiet room alone.”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/>
              <a:t>~ Blaise Pascal</a:t>
            </a:r>
          </a:p>
        </p:txBody>
      </p:sp>
    </p:spTree>
    <p:extLst>
      <p:ext uri="{BB962C8B-B14F-4D97-AF65-F5344CB8AC3E}">
        <p14:creationId xmlns:p14="http://schemas.microsoft.com/office/powerpoint/2010/main" val="3413666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BA7C5-0AFB-5C7C-A46A-B9B564DE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Cosmology and Islamic Art:</a:t>
            </a:r>
          </a:p>
        </p:txBody>
      </p:sp>
      <p:pic>
        <p:nvPicPr>
          <p:cNvPr id="5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36344E2B-0A3D-983A-3C85-6FB1AFD83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67" r="-1" b="-1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82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6184F-9850-01E5-4959-8CCFA284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000"/>
              <a:t>Ethnic &amp; Confessional Worldview</a:t>
            </a:r>
          </a:p>
        </p:txBody>
      </p:sp>
      <p:pic>
        <p:nvPicPr>
          <p:cNvPr id="9" name="Content Placeholder 8" descr="A picture containing hall, several&#10;&#10;Description automatically generated">
            <a:extLst>
              <a:ext uri="{FF2B5EF4-FFF2-40B4-BE49-F238E27FC236}">
                <a16:creationId xmlns:a16="http://schemas.microsoft.com/office/drawing/2014/main" id="{E0F45934-99A5-F94E-824B-5F21A4278F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9A02EF5-0B76-893C-2D10-218F86D8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7589" y="2386104"/>
            <a:ext cx="2942813" cy="39823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i="1"/>
              <a:t>Quran</a:t>
            </a:r>
            <a:r>
              <a:rPr lang="en-US" sz="3200"/>
              <a:t> 67:2: </a:t>
            </a:r>
          </a:p>
          <a:p>
            <a:pPr marL="0" indent="0" algn="ctr">
              <a:buNone/>
            </a:pPr>
            <a:r>
              <a:rPr lang="en-US" sz="3200"/>
              <a:t>“Allah is He who created death and life to test you as to which of you is best in deed.”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9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ceramic ware, porcelain&#10;&#10;Description automatically generated">
            <a:extLst>
              <a:ext uri="{FF2B5EF4-FFF2-40B4-BE49-F238E27FC236}">
                <a16:creationId xmlns:a16="http://schemas.microsoft.com/office/drawing/2014/main" id="{EDCBBC5E-2F5D-8576-5DFF-A8E1AFB9F3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79" b="21792"/>
          <a:stretch/>
        </p:blipFill>
        <p:spPr>
          <a:xfrm>
            <a:off x="603671" y="-1"/>
            <a:ext cx="11588329" cy="6857999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6184F-9850-01E5-4959-8CCFA284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092" y="-3"/>
            <a:ext cx="3874686" cy="2147520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Ethnic: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9A02EF5-0B76-893C-2D10-218F86D8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71" y="689520"/>
            <a:ext cx="5419898" cy="507836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en-US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/>
                </a:solidFill>
              </a:rPr>
              <a:t>Islam’s beginnings in the Arabian Peninsula.</a:t>
            </a:r>
          </a:p>
          <a:p>
            <a:pPr marL="0" indent="0" algn="ctr">
              <a:buNone/>
            </a:pPr>
            <a:endParaRPr lang="en-US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/>
                </a:solidFill>
              </a:rPr>
              <a:t> Islam is an ethnic religion, comparable to Judaism &amp; Hinduism </a:t>
            </a:r>
          </a:p>
          <a:p>
            <a:pPr marL="0" indent="0" algn="ctr">
              <a:buNone/>
            </a:pPr>
            <a:r>
              <a:rPr lang="en-US">
                <a:solidFill>
                  <a:schemeClr val="bg1"/>
                </a:solidFill>
              </a:rPr>
              <a:t>Islam espouses a universal teaching but channels it through one group of people, Arabian thought, life, and Arabic language</a:t>
            </a:r>
          </a:p>
        </p:txBody>
      </p:sp>
    </p:spTree>
    <p:extLst>
      <p:ext uri="{BB962C8B-B14F-4D97-AF65-F5344CB8AC3E}">
        <p14:creationId xmlns:p14="http://schemas.microsoft.com/office/powerpoint/2010/main" val="206770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09EC-FB57-8EA9-9194-CC04C232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Ethnic: </a:t>
            </a:r>
            <a:r>
              <a:rPr lang="en-US" sz="5400" i="1"/>
              <a:t>Quran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F929D1-CD44-05E4-CC9A-D9FF5DD3E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103165" cy="4119172"/>
          </a:xfrm>
        </p:spPr>
        <p:txBody>
          <a:bodyPr anchor="t">
            <a:noAutofit/>
          </a:bodyPr>
          <a:lstStyle/>
          <a:p>
            <a:r>
              <a:rPr lang="en-US" sz="2400"/>
              <a:t>Arabic is the language of the </a:t>
            </a:r>
            <a:r>
              <a:rPr lang="en-US" sz="2400" err="1"/>
              <a:t>Qurʾān</a:t>
            </a:r>
            <a:r>
              <a:rPr lang="en-US" sz="2400"/>
              <a:t>, (Arabic: “Recitation”). It is also spelled Quran and Koran.</a:t>
            </a:r>
          </a:p>
          <a:p>
            <a:r>
              <a:rPr lang="en-US" sz="2400"/>
              <a:t>G-d chose Arabic to communicate with an Arab prophet. </a:t>
            </a:r>
          </a:p>
          <a:p>
            <a:r>
              <a:rPr lang="en-US" sz="2400"/>
              <a:t>The choice of Arabic has meaning for all Muslims, even non-Arabs. For Arabic is not only merely the content of the </a:t>
            </a:r>
            <a:r>
              <a:rPr lang="en-US" sz="2400" err="1"/>
              <a:t>Qurʾān</a:t>
            </a:r>
            <a:r>
              <a:rPr lang="en-US" sz="2400"/>
              <a:t>, but its expression in Arabic embodies the full measure of divine revelation. </a:t>
            </a:r>
          </a:p>
          <a:p>
            <a:pPr marL="0" indent="0">
              <a:buNone/>
            </a:pPr>
            <a:r>
              <a:rPr lang="en-US" sz="2400"/>
              <a:t>Thus, the “</a:t>
            </a:r>
            <a:r>
              <a:rPr lang="en-US" sz="2400" err="1"/>
              <a:t>Arabicity</a:t>
            </a:r>
            <a:r>
              <a:rPr lang="en-US" sz="2400"/>
              <a:t> of the </a:t>
            </a:r>
            <a:r>
              <a:rPr lang="en-US" sz="2400" err="1"/>
              <a:t>Qurʾān</a:t>
            </a:r>
            <a:r>
              <a:rPr lang="en-US" sz="2400"/>
              <a:t>” remains a doctrine in Islam, reinforcing the ethnic Arab character of Muslim belief and ritual. </a:t>
            </a:r>
          </a:p>
        </p:txBody>
      </p:sp>
      <p:pic>
        <p:nvPicPr>
          <p:cNvPr id="5" name="Content Placeholder 4" descr="A picture containing text, sunset&#10;&#10;Description automatically generated">
            <a:extLst>
              <a:ext uri="{FF2B5EF4-FFF2-40B4-BE49-F238E27FC236}">
                <a16:creationId xmlns:a16="http://schemas.microsoft.com/office/drawing/2014/main" id="{E1DA3686-F46F-EE52-5F7F-52AFE0237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73" r="2735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4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3F88EBF-ED07-22F9-F007-B3DC16DF96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03" r="1" b="621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26595-CC23-1C03-A578-B83320FF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n-US"/>
              <a:t>Islam is a confessional religion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85EC7-474E-4A3B-A630-DA4DC8A05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5591" y="1868486"/>
            <a:ext cx="7217347" cy="4989513"/>
          </a:xfrm>
        </p:spPr>
        <p:txBody>
          <a:bodyPr>
            <a:normAutofit/>
          </a:bodyPr>
          <a:lstStyle/>
          <a:p>
            <a:r>
              <a:rPr lang="en-US" sz="2600"/>
              <a:t>Similar to Buddhism and Christianity, Islam faith tradition is universal in doctrine and in evangelism. In other words, Islam is a missionary faith. </a:t>
            </a:r>
          </a:p>
          <a:p>
            <a:r>
              <a:rPr lang="en-US" sz="2600"/>
              <a:t>Why a missionary faith? Islam promotes conversion to the faith tradition with a universal simple message that can be easily transmitted across cultures, time, history, and space. </a:t>
            </a:r>
          </a:p>
          <a:p>
            <a:r>
              <a:rPr lang="en-US" sz="2600"/>
              <a:t>Instead of multiple truths to know to become Islamic, there is only absolute:</a:t>
            </a:r>
          </a:p>
        </p:txBody>
      </p:sp>
    </p:spTree>
    <p:extLst>
      <p:ext uri="{BB962C8B-B14F-4D97-AF65-F5344CB8AC3E}">
        <p14:creationId xmlns:p14="http://schemas.microsoft.com/office/powerpoint/2010/main" val="163204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4384D425-D851-12B7-34A3-450719997A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303" b="13427"/>
          <a:stretch/>
        </p:blipFill>
        <p:spPr>
          <a:xfrm>
            <a:off x="20" y="0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1D65B-1F3B-CE28-2C03-950C41ED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ln w="22225"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To become a Muslim…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4947-08AA-E738-14B3-414D3E0E0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One has only to declare in sincerity and preferably in the presence of a person already professing Islam, “I testify that there is no god but G-d, and that Muhammad is the Prophet of G-d. </a:t>
            </a:r>
          </a:p>
          <a:p>
            <a:pPr lvl="1"/>
            <a:endParaRPr lang="en-US" sz="2800">
              <a:solidFill>
                <a:srgbClr val="FFFFFF"/>
              </a:solidFill>
            </a:endParaRPr>
          </a:p>
          <a:p>
            <a:pPr lvl="1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069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43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black&#10;&#10;Description automatically generated">
            <a:extLst>
              <a:ext uri="{FF2B5EF4-FFF2-40B4-BE49-F238E27FC236}">
                <a16:creationId xmlns:a16="http://schemas.microsoft.com/office/drawing/2014/main" id="{D52131C5-0962-19B3-9CEA-473ADE864B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50" b="10558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58" name="Rectangle 45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01D65B-1F3B-CE28-2C03-950C41ED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904" y="587248"/>
            <a:ext cx="5504649" cy="1124712"/>
          </a:xfrm>
        </p:spPr>
        <p:txBody>
          <a:bodyPr anchor="b">
            <a:normAutofit/>
          </a:bodyPr>
          <a:lstStyle/>
          <a:p>
            <a:r>
              <a:rPr lang="en-US" sz="2800">
                <a:ln w="22225">
                  <a:solidFill>
                    <a:srgbClr val="FFFFFF"/>
                  </a:solidFill>
                </a:ln>
              </a:rPr>
              <a:t>Two Presuppositions of this Creed:</a:t>
            </a:r>
          </a:p>
        </p:txBody>
      </p:sp>
      <p:sp>
        <p:nvSpPr>
          <p:cNvPr id="59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4947-08AA-E738-14B3-414D3E0E0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213" y="2718054"/>
            <a:ext cx="6705561" cy="3207258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endParaRPr lang="en-US" sz="3200"/>
          </a:p>
          <a:p>
            <a:pPr lvl="2"/>
            <a:r>
              <a:rPr lang="en-US" sz="3200"/>
              <a:t>The invisible includes heaven and hell just as world is called earth</a:t>
            </a:r>
          </a:p>
          <a:p>
            <a:pPr lvl="2"/>
            <a:r>
              <a:rPr lang="en-US" sz="3200"/>
              <a:t>Creatures whether angels  or demons (Jinn) inhabit that world in the same way humans and animals inhabit our planet. </a:t>
            </a:r>
          </a:p>
          <a:p>
            <a:pPr marL="914400" lvl="2" indent="0">
              <a:buNone/>
            </a:pPr>
            <a:endParaRPr lang="en-US" sz="1700"/>
          </a:p>
          <a:p>
            <a:pPr marL="457200" lvl="1" indent="0">
              <a:buNone/>
            </a:pPr>
            <a:endParaRPr lang="en-US" sz="1700"/>
          </a:p>
          <a:p>
            <a:pPr lvl="1"/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882936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4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mosaic, fabric&#10;&#10;Description automatically generated">
            <a:extLst>
              <a:ext uri="{FF2B5EF4-FFF2-40B4-BE49-F238E27FC236}">
                <a16:creationId xmlns:a16="http://schemas.microsoft.com/office/drawing/2014/main" id="{CDD06FAD-72C7-3978-445D-544F7A3DF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3700" r="1" b="11327"/>
          <a:stretch/>
        </p:blipFill>
        <p:spPr>
          <a:xfrm>
            <a:off x="-4243" y="10"/>
            <a:ext cx="12196243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1D65B-1F3B-CE28-2C03-950C41ED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>
                <a:ln w="22225">
                  <a:solidFill>
                    <a:srgbClr val="FFFFFF"/>
                  </a:solidFill>
                </a:ln>
              </a:rPr>
              <a:t>Two Presuppositions of this Creed: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4947-08AA-E738-14B3-414D3E0E0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 fontScale="92500"/>
          </a:bodyPr>
          <a:lstStyle/>
          <a:p>
            <a:endParaRPr lang="en-US" sz="3200"/>
          </a:p>
          <a:p>
            <a:pPr lvl="1"/>
            <a:r>
              <a:rPr lang="en-US" sz="3200"/>
              <a:t>Purposeful force has created both worlds, that it governs, guides, and ultimately judges. Because the force is all-powerful rather than competitive with others or compromised by their existence, it is singular (essence) G-d, not plural (gods). </a:t>
            </a:r>
          </a:p>
          <a:p>
            <a:pPr lvl="1"/>
            <a:endParaRPr lang="en-US" sz="3200"/>
          </a:p>
          <a:p>
            <a:pPr lvl="1"/>
            <a:r>
              <a:rPr lang="en-US" sz="3200"/>
              <a:t>Absolute rejection of polytheism in favor of monotheism. It underlies the pivotal Muslim doctrine of divine unity (</a:t>
            </a:r>
            <a:r>
              <a:rPr lang="en-US" sz="3200" i="1"/>
              <a:t>Tawhid</a:t>
            </a:r>
            <a:r>
              <a:rPr lang="en-US" sz="3200"/>
              <a:t>) and has its historical roots in Judaism and Christianity. </a:t>
            </a:r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13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4384D425-D851-12B7-34A3-450719997A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303" b="13427"/>
          <a:stretch/>
        </p:blipFill>
        <p:spPr>
          <a:xfrm>
            <a:off x="20" y="0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1D65B-1F3B-CE28-2C03-950C41ED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n w="22225"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Transcendent Oneness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4947-08AA-E738-14B3-414D3E0E0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en-US" sz="3200" dirty="0">
                <a:solidFill>
                  <a:srgbClr val="FFFFFF"/>
                </a:solidFill>
              </a:rPr>
              <a:t>which Islam isolates as the fundamental force of the universe is only knowable through human prophets (Nabi). </a:t>
            </a:r>
          </a:p>
          <a:p>
            <a:pPr lvl="1"/>
            <a:endParaRPr lang="en-US" sz="3200" dirty="0">
              <a:solidFill>
                <a:srgbClr val="FFFFFF"/>
              </a:solidFill>
            </a:endParaRPr>
          </a:p>
          <a:p>
            <a:pPr lvl="1"/>
            <a:r>
              <a:rPr lang="en-US" sz="3200" dirty="0">
                <a:solidFill>
                  <a:srgbClr val="FFFFFF"/>
                </a:solidFill>
              </a:rPr>
              <a:t>Muhammad  is one of their number. He is G-d’s messenger to (Rasul) to the Arabs, as Moses was to the Jews, Jesus to the Christians, and Zoroaster to the Zoroastrians. </a:t>
            </a:r>
          </a:p>
          <a:p>
            <a:pPr lvl="1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05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195D764-56CC-5A61-9504-AB1964232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71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625</Words>
  <Application>Microsoft Macintosh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Islamic Theology &amp; Cosmology</vt:lpstr>
      <vt:lpstr>What are we against the backdrop of Infinity? </vt:lpstr>
      <vt:lpstr>PowerPoint Presentation</vt:lpstr>
      <vt:lpstr>Cosmology and Islamic Art:</vt:lpstr>
      <vt:lpstr>Ethnic &amp; Confessional Worldview</vt:lpstr>
      <vt:lpstr>Ethnic:</vt:lpstr>
      <vt:lpstr>Ethnic: Quran</vt:lpstr>
      <vt:lpstr>Islam is a confessional religion</vt:lpstr>
      <vt:lpstr>To become a Muslim…</vt:lpstr>
      <vt:lpstr>Two Presuppositions of this Creed:</vt:lpstr>
      <vt:lpstr>Two Presuppositions of this Creed:</vt:lpstr>
      <vt:lpstr>Transcendent Oneness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Theology &amp; Cosmology</dc:title>
  <dc:creator>paul shockley</dc:creator>
  <cp:lastModifiedBy>paul shockley</cp:lastModifiedBy>
  <cp:revision>1</cp:revision>
  <dcterms:created xsi:type="dcterms:W3CDTF">2022-10-25T13:04:24Z</dcterms:created>
  <dcterms:modified xsi:type="dcterms:W3CDTF">2022-10-25T19:15:41Z</dcterms:modified>
</cp:coreProperties>
</file>